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4"/>
  </p:notes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A7A704-9F1C-4FD3-85D1-57AF2D7FD0E8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7EBFB8C-BBFF-4397-A51C-1E92596422A9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698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	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2013/2/20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endParaRPr lang="zh-TW" dirty="0"/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zh-TW" altLang="en-US"/>
              <a:pPr algn="r"/>
              <a:t>2013/2/20</a:t>
            </a:fld>
            <a:endParaRPr lang="zh-TW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/>
              <a:pPr algn="ctr"/>
              <a:t>‹#›</a:t>
            </a:fld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200" b="1" dirty="0" smtClean="0">
                <a:solidFill>
                  <a:schemeClr val="tx1"/>
                </a:solidFill>
                <a:effectLst/>
              </a:rPr>
              <a:t>SWM: Simplified Wu-</a:t>
            </a:r>
            <a:r>
              <a:rPr lang="en-US" altLang="zh-TW" sz="3200" b="1" dirty="0" err="1" smtClean="0">
                <a:solidFill>
                  <a:schemeClr val="tx1"/>
                </a:solidFill>
                <a:effectLst/>
              </a:rPr>
              <a:t>Manber</a:t>
            </a:r>
            <a:r>
              <a:rPr lang="en-US" altLang="zh-TW" sz="3200" b="1" dirty="0" smtClean="0">
                <a:solidFill>
                  <a:schemeClr val="tx1"/>
                </a:solidFill>
                <a:effectLst/>
              </a:rPr>
              <a:t> for GPU-based Deep Packet Inspection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7560840" cy="35283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Author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altLang="zh-TW" sz="2000" dirty="0" smtClean="0"/>
              <a:t>Lucas </a:t>
            </a:r>
            <a:r>
              <a:rPr lang="en-US" altLang="zh-TW" sz="2000" dirty="0" err="1" smtClean="0"/>
              <a:t>Vespa</a:t>
            </a:r>
            <a:r>
              <a:rPr lang="it-IT" altLang="zh-TW" sz="2000" dirty="0" smtClean="0">
                <a:solidFill>
                  <a:schemeClr val="tx1"/>
                </a:solidFill>
              </a:rPr>
              <a:t>, </a:t>
            </a:r>
            <a:r>
              <a:rPr lang="en-US" altLang="zh-TW" sz="2000" dirty="0" err="1" smtClean="0"/>
              <a:t>Ning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Weng</a:t>
            </a:r>
            <a:endParaRPr lang="en-US" altLang="zh-TW" sz="20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Publisher:</a:t>
            </a:r>
          </a:p>
          <a:p>
            <a:pPr>
              <a:lnSpc>
                <a:spcPct val="100000"/>
              </a:lnSpc>
            </a:pPr>
            <a:r>
              <a:rPr lang="en-US" altLang="zh-TW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2012 International Conference on Security and Management</a:t>
            </a: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Presenter:</a:t>
            </a:r>
          </a:p>
          <a:p>
            <a:pPr>
              <a:lnSpc>
                <a:spcPct val="100000"/>
              </a:lnSpc>
            </a:pP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Ye-</a:t>
            </a:r>
            <a:r>
              <a:rPr lang="en-US" altLang="zh-TW" sz="2000" dirty="0" err="1" smtClean="0">
                <a:solidFill>
                  <a:schemeClr val="tx1"/>
                </a:solidFill>
                <a:latin typeface="+mj-lt"/>
              </a:rPr>
              <a:t>Zhi</a:t>
            </a: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 Chen</a:t>
            </a: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Date:</a:t>
            </a:r>
          </a:p>
          <a:p>
            <a:pPr>
              <a:lnSpc>
                <a:spcPct val="100000"/>
              </a:lnSpc>
            </a:pPr>
            <a:r>
              <a:rPr lang="en-US" altLang="zh-TW" sz="2000" smtClean="0">
                <a:solidFill>
                  <a:schemeClr val="tx1"/>
                </a:solidFill>
                <a:latin typeface="+mj-lt"/>
              </a:rPr>
              <a:t>2012/02/20</a:t>
            </a:r>
            <a:endParaRPr lang="en-US" altLang="zh-TW" sz="2000" dirty="0" smtClean="0">
              <a:solidFill>
                <a:schemeClr val="tx1"/>
              </a:solidFill>
              <a:latin typeface="+mj-lt"/>
            </a:endParaRPr>
          </a:p>
          <a:p>
            <a:endParaRPr lang="zh-TW" altLang="en-US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dirty="0" smtClean="0"/>
              <a:t>GPU (ATI graphic card with </a:t>
            </a:r>
            <a:r>
              <a:rPr lang="en-US" altLang="zh-TW" sz="1800" dirty="0" err="1" smtClean="0"/>
              <a:t>openCL</a:t>
            </a:r>
            <a:r>
              <a:rPr lang="en-US" altLang="zh-TW" sz="1800" dirty="0" smtClean="0"/>
              <a:t>) : 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Each  stream core in a GPU can processing one group of patterns.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The local data store (LDS) of each compute unit, and the private memory of each stream core, contain the shift tables necessary for SWM kernel operation.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140968"/>
            <a:ext cx="473392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1187624" y="45091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each stream core processes a separate packet and any matches are reported back to the CPU</a:t>
            </a:r>
            <a:endParaRPr lang="zh-TW" alt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556792"/>
            <a:ext cx="6624736" cy="399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Introduction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/>
              <a:t>In this work we present SWM, a simplified, multiple stride, Wu-</a:t>
            </a:r>
            <a:r>
              <a:rPr lang="en-US" altLang="zh-TW" sz="1800" dirty="0" err="1" smtClean="0"/>
              <a:t>Manber</a:t>
            </a:r>
            <a:r>
              <a:rPr lang="en-US" altLang="zh-TW" sz="1800" dirty="0" smtClean="0"/>
              <a:t> like algorithm for GPU-based deep packet inspection.</a:t>
            </a:r>
          </a:p>
          <a:p>
            <a:r>
              <a:rPr lang="en-US" altLang="zh-TW" sz="1800" dirty="0" smtClean="0"/>
              <a:t>SWM uses a novel method to group patterns such that the shift tables are simplified and therefore appropriate for SIMD operation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Wu-</a:t>
            </a:r>
            <a:r>
              <a:rPr lang="en-US" altLang="zh-TW" dirty="0" err="1" smtClean="0"/>
              <a:t>manber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00600"/>
          </a:xfrm>
        </p:spPr>
        <p:txBody>
          <a:bodyPr>
            <a:normAutofit/>
          </a:bodyPr>
          <a:lstStyle/>
          <a:p>
            <a:r>
              <a:rPr lang="en-US" altLang="zh-TW" sz="1600" dirty="0" smtClean="0"/>
              <a:t>Wu-</a:t>
            </a:r>
            <a:r>
              <a:rPr lang="en-US" altLang="zh-TW" sz="1600" dirty="0" err="1" smtClean="0"/>
              <a:t>Manber</a:t>
            </a:r>
            <a:r>
              <a:rPr lang="en-US" altLang="zh-TW" sz="1600" dirty="0" smtClean="0"/>
              <a:t> constructs a shift table which stores a shift value (in bytes) for all B-byte substrings in the first m bytes of each pattern</a:t>
            </a:r>
          </a:p>
          <a:p>
            <a:pPr>
              <a:buNone/>
            </a:pPr>
            <a:r>
              <a:rPr lang="en-US" altLang="zh-TW" sz="1600" dirty="0" smtClean="0"/>
              <a:t>	Ex: HELLO, B=2, m=5</a:t>
            </a:r>
          </a:p>
          <a:p>
            <a:pPr>
              <a:buNone/>
            </a:pPr>
            <a:endParaRPr lang="en-US" altLang="zh-TW" sz="1600" dirty="0" smtClean="0"/>
          </a:p>
          <a:p>
            <a:pPr>
              <a:buNone/>
            </a:pPr>
            <a:endParaRPr lang="en-US" altLang="zh-TW" sz="1600" dirty="0" smtClean="0"/>
          </a:p>
          <a:p>
            <a:pPr>
              <a:buNone/>
            </a:pPr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Shift table operation begins by examining B-bytes of a packet starting at offset </a:t>
            </a:r>
            <a:br>
              <a:rPr lang="en-US" altLang="zh-TW" sz="1600" dirty="0" smtClean="0"/>
            </a:br>
            <a:r>
              <a:rPr lang="en-US" altLang="zh-TW" sz="1600" dirty="0" smtClean="0"/>
              <a:t>m-B+1</a:t>
            </a:r>
          </a:p>
          <a:p>
            <a:r>
              <a:rPr lang="en-US" altLang="zh-TW" sz="1600" dirty="0" smtClean="0"/>
              <a:t>If shift value ≠ 0, shift p bytes and examine the B-bytes at the location</a:t>
            </a:r>
          </a:p>
          <a:p>
            <a:r>
              <a:rPr lang="en-US" altLang="zh-TW" sz="1600" dirty="0" smtClean="0"/>
              <a:t>If shift value = 0, compare to any patterns that share this B-byte substring as a suffix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83968" y="2276872"/>
          <a:ext cx="2592288" cy="2224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4320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Substring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Shift</a:t>
                      </a:r>
                      <a:r>
                        <a:rPr lang="en-US" altLang="zh-TW" sz="1400" baseline="0" dirty="0" smtClean="0"/>
                        <a:t> value (p)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  <a:tr h="3585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HE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3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  <a:tr h="3585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EL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  <a:tr h="3585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LL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  <a:tr h="3585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LO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  <a:tr h="3585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others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4</a:t>
                      </a:r>
                      <a:endParaRPr lang="zh-TW" altLang="en-US" sz="1400" dirty="0"/>
                    </a:p>
                  </a:txBody>
                  <a:tcPr marL="73152" marR="73152" marT="36576" marB="3657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Wu-</a:t>
            </a:r>
            <a:r>
              <a:rPr lang="en-US" altLang="zh-TW" dirty="0" err="1" smtClean="0"/>
              <a:t>Manber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dirty="0" smtClean="0"/>
              <a:t>Drawback of Wu-</a:t>
            </a:r>
            <a:r>
              <a:rPr lang="en-US" altLang="zh-TW" sz="1800" dirty="0" err="1" smtClean="0"/>
              <a:t>Manber</a:t>
            </a:r>
            <a:r>
              <a:rPr lang="en-US" altLang="zh-TW" sz="1800" dirty="0" smtClean="0"/>
              <a:t>:</a:t>
            </a:r>
          </a:p>
          <a:p>
            <a:r>
              <a:rPr lang="en-US" altLang="zh-TW" sz="1800" dirty="0" smtClean="0"/>
              <a:t>It may be many patterns that need sequential comparison</a:t>
            </a:r>
          </a:p>
          <a:p>
            <a:pPr>
              <a:buNone/>
            </a:pPr>
            <a:r>
              <a:rPr lang="en-US" altLang="zh-TW" sz="1800" dirty="0" smtClean="0"/>
              <a:t>Methods to improve by Wu-</a:t>
            </a:r>
            <a:r>
              <a:rPr lang="en-US" altLang="zh-TW" sz="1800" dirty="0" err="1" smtClean="0"/>
              <a:t>Manber</a:t>
            </a:r>
            <a:r>
              <a:rPr lang="en-US" altLang="zh-TW" sz="1800" dirty="0" smtClean="0"/>
              <a:t>: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zh-TW" sz="1800" dirty="0" smtClean="0"/>
              <a:t>Using a larger value B helps reduce the number of patterns that share suffixes.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zh-TW" sz="1800" dirty="0" smtClean="0"/>
              <a:t>The shift tables for larger values of B utilize a hash table to reduce memory.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SWM Goals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/>
              <a:t>Avoid using larger values for B</a:t>
            </a:r>
          </a:p>
          <a:p>
            <a:r>
              <a:rPr lang="en-US" altLang="zh-TW" sz="1800" dirty="0" smtClean="0"/>
              <a:t>Use a direct indexed lookup for each B-bytes</a:t>
            </a:r>
          </a:p>
          <a:p>
            <a:r>
              <a:rPr lang="en-US" altLang="zh-TW" sz="1800" dirty="0" smtClean="0"/>
              <a:t>Avoid sequential pattern comparison to the packet text</a:t>
            </a:r>
          </a:p>
          <a:p>
            <a:r>
              <a:rPr lang="en-US" altLang="zh-TW" sz="1800" dirty="0" smtClean="0"/>
              <a:t>Create shift tables with full patterns rather than the first m bytes of each pattern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/>
              <a:t>If all patterns have a unique suffix, then any time that a stride of zero occurs, the current B-bytes are known to belong to only one specific pattern</a:t>
            </a:r>
          </a:p>
          <a:p>
            <a:pPr marL="585216" indent="-457200">
              <a:buNone/>
            </a:pPr>
            <a:r>
              <a:rPr lang="en-US" altLang="zh-TW" sz="1800" b="1" dirty="0" smtClean="0"/>
              <a:t>SWM pattern Grouping :</a:t>
            </a:r>
          </a:p>
          <a:p>
            <a:pPr marL="585216" lvl="1" indent="-45720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1800" dirty="0" smtClean="0"/>
              <a:t>Find the minimal number of groups such that no two patterns in a group share a suffix. (minimal graph coloring problem)</a:t>
            </a:r>
          </a:p>
          <a:p>
            <a:pPr marL="585216" indent="-457200">
              <a:buNone/>
            </a:pPr>
            <a:r>
              <a:rPr lang="en-US" altLang="zh-TW" sz="1800" b="1" dirty="0" smtClean="0"/>
              <a:t>SWM Shifting Table Construction: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Finding the number of characters </a:t>
            </a:r>
            <a:r>
              <a:rPr lang="en-US" altLang="zh-TW" sz="1800" i="1" dirty="0" smtClean="0"/>
              <a:t>m, in the shortest pattern.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Find the shift value for any B-byte substring we use the distance in bytes </a:t>
            </a:r>
            <a:r>
              <a:rPr lang="en-US" altLang="zh-TW" sz="1800" i="1" dirty="0" smtClean="0"/>
              <a:t>v from the end of the pattern that the </a:t>
            </a:r>
            <a:r>
              <a:rPr lang="en-US" altLang="zh-TW" sz="1800" dirty="0" smtClean="0"/>
              <a:t>substring occurs. The shift value for any substring is calculated to be </a:t>
            </a:r>
            <a:r>
              <a:rPr lang="en-US" altLang="zh-TW" sz="1800" b="1" dirty="0" smtClean="0"/>
              <a:t>MIN( v , m - B + 1)</a:t>
            </a:r>
          </a:p>
          <a:p>
            <a:pPr>
              <a:buNone/>
            </a:pPr>
            <a:endParaRPr lang="en-US" altLang="zh-TW" sz="1800" dirty="0" smtClean="0"/>
          </a:p>
          <a:p>
            <a:endParaRPr lang="zh-TW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SWM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35909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204864"/>
            <a:ext cx="34956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1259632" y="17008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m=10, B=2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dirty="0" smtClean="0"/>
              <a:t>Group Balancing</a:t>
            </a:r>
          </a:p>
          <a:p>
            <a:r>
              <a:rPr lang="en-US" altLang="zh-TW" sz="1800" dirty="0" smtClean="0"/>
              <a:t>In order to equalize the processing time for each pattern set and minimize the overall latency for processing a packet.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dirty="0" smtClean="0"/>
              <a:t>CPU : 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sz="1800" dirty="0" smtClean="0"/>
              <a:t>Create the SWM shift tables and transferring the tables to the local memory of the GPU compute units.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sz="1800" dirty="0" smtClean="0"/>
              <a:t>Maintain a current packet buffer which is mapped to the global memory of the GPU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sz="1800" dirty="0" smtClean="0"/>
              <a:t>reads results from the matching buffer on the GPU and reports any potential attack patterns</a:t>
            </a:r>
            <a:endParaRPr lang="zh-TW" alt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自訂 2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A8C643-596F-464F-B5D4-03BB0E12E5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484</Words>
  <Application>Microsoft Office PowerPoint</Application>
  <PresentationFormat>如螢幕大小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新細明體</vt:lpstr>
      <vt:lpstr>標楷體</vt:lpstr>
      <vt:lpstr>Calibri</vt:lpstr>
      <vt:lpstr>Times New Roman</vt:lpstr>
      <vt:lpstr>Verdana</vt:lpstr>
      <vt:lpstr>Wingdings 2</vt:lpstr>
      <vt:lpstr>TrainingPresentation</vt:lpstr>
      <vt:lpstr>SWM: Simplified Wu-Manber for GPU-based Deep Packet Inspection</vt:lpstr>
      <vt:lpstr>Introduction</vt:lpstr>
      <vt:lpstr>Wu-manber</vt:lpstr>
      <vt:lpstr>Wu-Manber</vt:lpstr>
      <vt:lpstr>SWM Goals</vt:lpstr>
      <vt:lpstr>SWM</vt:lpstr>
      <vt:lpstr>SWM</vt:lpstr>
      <vt:lpstr>SWM</vt:lpstr>
      <vt:lpstr>Architecture</vt:lpstr>
      <vt:lpstr>Architecture</vt:lpstr>
      <vt:lpstr>Experiment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2012-02-14T13:51:22Z</dcterms:created>
  <dcterms:modified xsi:type="dcterms:W3CDTF">2013-02-20T01:56:45Z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